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1"/>
  </p:notesMasterIdLst>
  <p:sldIdLst>
    <p:sldId id="3825" r:id="rId5"/>
    <p:sldId id="3843" r:id="rId6"/>
    <p:sldId id="3836" r:id="rId7"/>
    <p:sldId id="3826" r:id="rId8"/>
    <p:sldId id="3828" r:id="rId9"/>
    <p:sldId id="3835" r:id="rId10"/>
    <p:sldId id="3837" r:id="rId11"/>
    <p:sldId id="3839" r:id="rId12"/>
    <p:sldId id="3794" r:id="rId13"/>
    <p:sldId id="3840" r:id="rId14"/>
    <p:sldId id="3841" r:id="rId15"/>
    <p:sldId id="3791" r:id="rId16"/>
    <p:sldId id="3842" r:id="rId17"/>
    <p:sldId id="3829" r:id="rId18"/>
    <p:sldId id="3833" r:id="rId19"/>
    <p:sldId id="383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10"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60C68-0138-4833-920C-D2543601FC68}" v="6" dt="2022-10-19T19:44:36.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3T09:24:12.565" idx="3">
    <p:pos x="4426" y="45"/>
    <p:text>After reviewing your data (both qualitative and quantitative), identify some strengths and weaknesses as a CIP Team and list them here. From there, please identify an overarching need for each pritority area.</p:text>
    <p:extLst>
      <p:ext uri="{C676402C-5697-4E1C-873F-D02D1690AC5C}">
        <p15:threadingInfo xmlns:p15="http://schemas.microsoft.com/office/powerpoint/2012/main" timeZoneBias="240"/>
      </p:ext>
    </p:extLst>
  </p:cm>
  <p:cm authorId="1" dt="2022-05-03T09:24:56.839" idx="4">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dirty="0"/>
            <a:t>Fall 2021</a:t>
          </a:r>
        </a:p>
        <a:p>
          <a:r>
            <a:rPr lang="en-US" b="0" i="0" u="none" dirty="0"/>
            <a:t>GO Team Developed 2021-2025 Strategic Plan</a:t>
          </a: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endParaRPr lang="en-US" dirty="0"/>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2022</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endParaRPr lang="en-US" dirty="0"/>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2022</a:t>
          </a:r>
        </a:p>
        <a:p>
          <a:r>
            <a:rPr lang="en-US" b="0" u="none" dirty="0"/>
            <a:t>School Leadership completed 2022-2023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endParaRPr lang="en-US" dirty="0"/>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2022</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endParaRPr lang="en-US" dirty="0"/>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SY23-24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endParaRPr lang="en-US" dirty="0"/>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Fall 2021</a:t>
          </a:r>
        </a:p>
        <a:p>
          <a:pPr marL="0" lvl="0" indent="0" algn="l" defTabSz="488950">
            <a:lnSpc>
              <a:spcPct val="90000"/>
            </a:lnSpc>
            <a:spcBef>
              <a:spcPct val="0"/>
            </a:spcBef>
            <a:spcAft>
              <a:spcPct val="35000"/>
            </a:spcAft>
            <a:buNone/>
          </a:pPr>
          <a:r>
            <a:rPr lang="en-US" sz="1100" b="0" i="0" u="none" kern="1200" dirty="0"/>
            <a:t>GO Team Developed 2021-2025 Strategic Plan</a:t>
          </a:r>
          <a:endParaRPr lang="en-US" sz="1100" kern="1200" dirty="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endParaRPr lang="en-US" sz="3800" kern="1200" dirty="0"/>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2022</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endParaRPr lang="en-US" sz="3800" kern="1200" dirty="0"/>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2022</a:t>
          </a:r>
        </a:p>
        <a:p>
          <a:pPr marL="0" lvl="0" indent="0" algn="l" defTabSz="488950">
            <a:lnSpc>
              <a:spcPct val="90000"/>
            </a:lnSpc>
            <a:spcBef>
              <a:spcPct val="0"/>
            </a:spcBef>
            <a:spcAft>
              <a:spcPct val="35000"/>
            </a:spcAft>
            <a:buNone/>
          </a:pPr>
          <a:r>
            <a:rPr lang="en-US" sz="1100" b="0" u="none" kern="1200" dirty="0"/>
            <a:t>School Leadership completed 2022-2023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endParaRPr lang="en-US" sz="3800" kern="1200" dirty="0"/>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2022</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endParaRPr lang="en-US" sz="3800" kern="1200" dirty="0"/>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SY23-24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endParaRPr lang="en-US" sz="3800" kern="1200" dirty="0"/>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10/19/2022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lstStyle/>
          <a:p>
            <a:r>
              <a:rPr lang="en-US" dirty="0">
                <a:solidFill>
                  <a:srgbClr val="FFFFFF"/>
                </a:solidFill>
              </a:rPr>
              <a:t>GO Team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dirty="0">
                <a:solidFill>
                  <a:srgbClr val="FFFFFF"/>
                </a:solidFill>
              </a:rPr>
              <a:t>Where we are – Where we’re going</a:t>
            </a:r>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8CC-E887-4C39-A032-E3471EDC043E}"/>
              </a:ext>
            </a:extLst>
          </p:cNvPr>
          <p:cNvSpPr>
            <a:spLocks noGrp="1"/>
          </p:cNvSpPr>
          <p:nvPr>
            <p:ph type="title"/>
          </p:nvPr>
        </p:nvSpPr>
        <p:spPr/>
        <p:txBody>
          <a:bodyPr/>
          <a:lstStyle/>
          <a:p>
            <a:r>
              <a:rPr lang="en-US" b="1">
                <a:solidFill>
                  <a:schemeClr val="tx2"/>
                </a:solidFill>
              </a:rPr>
              <a:t>Our Current</a:t>
            </a:r>
            <a:br>
              <a:rPr lang="en-US" b="1">
                <a:solidFill>
                  <a:schemeClr val="tx2"/>
                </a:solidFill>
              </a:rPr>
            </a:br>
            <a:r>
              <a:rPr lang="en-US" b="1">
                <a:solidFill>
                  <a:schemeClr val="tx2"/>
                </a:solidFill>
              </a:rPr>
              <a:t>Progress </a:t>
            </a:r>
            <a:r>
              <a:rPr lang="en-US" b="1" dirty="0">
                <a:solidFill>
                  <a:schemeClr val="tx2"/>
                </a:solidFill>
              </a:rPr>
              <a:t>Monitoring Measures </a:t>
            </a:r>
          </a:p>
        </p:txBody>
      </p:sp>
      <p:sp>
        <p:nvSpPr>
          <p:cNvPr id="3" name="Text Placeholder 2">
            <a:extLst>
              <a:ext uri="{FF2B5EF4-FFF2-40B4-BE49-F238E27FC236}">
                <a16:creationId xmlns:a16="http://schemas.microsoft.com/office/drawing/2014/main" id="{A4B28E79-36F1-4487-B6B6-7A33F5C3C0B2}"/>
              </a:ext>
            </a:extLst>
          </p:cNvPr>
          <p:cNvSpPr>
            <a:spLocks noGrp="1"/>
          </p:cNvSpPr>
          <p:nvPr>
            <p:ph type="body" idx="1"/>
          </p:nvPr>
        </p:nvSpPr>
        <p:spPr/>
        <p:txBody>
          <a:bodyPr/>
          <a:lstStyle/>
          <a:p>
            <a:r>
              <a:rPr lang="en-US" dirty="0">
                <a:solidFill>
                  <a:schemeClr val="accent2"/>
                </a:solidFill>
              </a:rPr>
              <a:t>Literacy</a:t>
            </a:r>
          </a:p>
        </p:txBody>
      </p:sp>
      <p:sp>
        <p:nvSpPr>
          <p:cNvPr id="4" name="Content Placeholder 3">
            <a:extLst>
              <a:ext uri="{FF2B5EF4-FFF2-40B4-BE49-F238E27FC236}">
                <a16:creationId xmlns:a16="http://schemas.microsoft.com/office/drawing/2014/main" id="{245DDB48-166A-4E16-B9DF-C5C6570A1BAD}"/>
              </a:ext>
            </a:extLst>
          </p:cNvPr>
          <p:cNvSpPr>
            <a:spLocks noGrp="1"/>
          </p:cNvSpPr>
          <p:nvPr>
            <p:ph sz="half" idx="2"/>
          </p:nvPr>
        </p:nvSpPr>
        <p:spPr/>
        <p:txBody>
          <a:bodyPr/>
          <a:lstStyle/>
          <a:p>
            <a:r>
              <a:rPr lang="en-US" sz="2000" dirty="0"/>
              <a:t>Classroom observations</a:t>
            </a:r>
          </a:p>
          <a:p>
            <a:r>
              <a:rPr lang="en-US" dirty="0"/>
              <a:t>Assessment data</a:t>
            </a:r>
            <a:endParaRPr lang="en-US" sz="2000" dirty="0"/>
          </a:p>
          <a:p>
            <a:r>
              <a:rPr lang="en-US" sz="2000" dirty="0"/>
              <a:t> Professional learning</a:t>
            </a:r>
          </a:p>
          <a:p>
            <a:r>
              <a:rPr lang="en-US" dirty="0"/>
              <a:t>Coaching Cycles</a:t>
            </a:r>
            <a:endParaRPr lang="en-US" sz="2000" dirty="0"/>
          </a:p>
          <a:p>
            <a:endParaRPr lang="en-US" dirty="0"/>
          </a:p>
        </p:txBody>
      </p:sp>
      <p:sp>
        <p:nvSpPr>
          <p:cNvPr id="5" name="Text Placeholder 4">
            <a:extLst>
              <a:ext uri="{FF2B5EF4-FFF2-40B4-BE49-F238E27FC236}">
                <a16:creationId xmlns:a16="http://schemas.microsoft.com/office/drawing/2014/main" id="{7A4C5B2A-12FB-43E3-8389-C0A5E65E6D91}"/>
              </a:ext>
            </a:extLst>
          </p:cNvPr>
          <p:cNvSpPr>
            <a:spLocks noGrp="1"/>
          </p:cNvSpPr>
          <p:nvPr>
            <p:ph type="body" sz="quarter" idx="3"/>
          </p:nvPr>
        </p:nvSpPr>
        <p:spPr/>
        <p:txBody>
          <a:bodyPr/>
          <a:lstStyle/>
          <a:p>
            <a:r>
              <a:rPr lang="en-US" dirty="0">
                <a:solidFill>
                  <a:schemeClr val="accent6"/>
                </a:solidFill>
              </a:rPr>
              <a:t>Numeracy</a:t>
            </a:r>
          </a:p>
        </p:txBody>
      </p:sp>
      <p:sp>
        <p:nvSpPr>
          <p:cNvPr id="6" name="Content Placeholder 5">
            <a:extLst>
              <a:ext uri="{FF2B5EF4-FFF2-40B4-BE49-F238E27FC236}">
                <a16:creationId xmlns:a16="http://schemas.microsoft.com/office/drawing/2014/main" id="{53C09F06-9236-4635-AFB4-5E7D384A6BAE}"/>
              </a:ext>
            </a:extLst>
          </p:cNvPr>
          <p:cNvSpPr>
            <a:spLocks noGrp="1"/>
          </p:cNvSpPr>
          <p:nvPr>
            <p:ph sz="quarter" idx="4"/>
          </p:nvPr>
        </p:nvSpPr>
        <p:spPr/>
        <p:txBody>
          <a:bodyPr/>
          <a:lstStyle/>
          <a:p>
            <a:r>
              <a:rPr lang="en-US" sz="2000" dirty="0"/>
              <a:t> Classroom observations</a:t>
            </a:r>
          </a:p>
          <a:p>
            <a:r>
              <a:rPr lang="en-US" dirty="0"/>
              <a:t>Assessment data</a:t>
            </a:r>
            <a:endParaRPr lang="en-US" sz="2000" dirty="0"/>
          </a:p>
          <a:p>
            <a:r>
              <a:rPr lang="en-US" sz="2000" dirty="0"/>
              <a:t> Professional learning</a:t>
            </a:r>
          </a:p>
          <a:p>
            <a:r>
              <a:rPr lang="en-US" dirty="0"/>
              <a:t>Coaching Cycles</a:t>
            </a:r>
            <a:endParaRPr lang="en-US" sz="2000" dirty="0"/>
          </a:p>
          <a:p>
            <a:endParaRPr lang="en-US" sz="2000" dirty="0"/>
          </a:p>
          <a:p>
            <a:endParaRPr lang="en-US" dirty="0"/>
          </a:p>
        </p:txBody>
      </p:sp>
      <p:sp>
        <p:nvSpPr>
          <p:cNvPr id="7" name="Text Placeholder 6">
            <a:extLst>
              <a:ext uri="{FF2B5EF4-FFF2-40B4-BE49-F238E27FC236}">
                <a16:creationId xmlns:a16="http://schemas.microsoft.com/office/drawing/2014/main" id="{016D0387-7057-4207-9037-65B55A7B211B}"/>
              </a:ext>
            </a:extLst>
          </p:cNvPr>
          <p:cNvSpPr>
            <a:spLocks noGrp="1"/>
          </p:cNvSpPr>
          <p:nvPr>
            <p:ph type="body" sz="quarter" idx="13"/>
          </p:nvPr>
        </p:nvSpPr>
        <p:spPr/>
        <p:txBody>
          <a:bodyPr/>
          <a:lstStyle/>
          <a:p>
            <a:r>
              <a:rPr lang="en-US" dirty="0">
                <a:solidFill>
                  <a:schemeClr val="accent3"/>
                </a:solidFill>
              </a:rPr>
              <a:t>Whole Child</a:t>
            </a:r>
          </a:p>
        </p:txBody>
      </p:sp>
      <p:sp>
        <p:nvSpPr>
          <p:cNvPr id="8" name="Content Placeholder 7">
            <a:extLst>
              <a:ext uri="{FF2B5EF4-FFF2-40B4-BE49-F238E27FC236}">
                <a16:creationId xmlns:a16="http://schemas.microsoft.com/office/drawing/2014/main" id="{EE1302F8-9FA6-4CC4-AD07-E8137FCC99A5}"/>
              </a:ext>
            </a:extLst>
          </p:cNvPr>
          <p:cNvSpPr>
            <a:spLocks noGrp="1"/>
          </p:cNvSpPr>
          <p:nvPr>
            <p:ph sz="quarter" idx="14"/>
          </p:nvPr>
        </p:nvSpPr>
        <p:spPr/>
        <p:txBody>
          <a:bodyPr/>
          <a:lstStyle/>
          <a:p>
            <a:r>
              <a:rPr lang="en-US" sz="2000" dirty="0"/>
              <a:t> BASC-3 BESS Screener results</a:t>
            </a:r>
          </a:p>
          <a:p>
            <a:r>
              <a:rPr lang="en-US" dirty="0"/>
              <a:t>PBIS</a:t>
            </a:r>
          </a:p>
          <a:p>
            <a:r>
              <a:rPr lang="en-US" sz="2000" dirty="0"/>
              <a:t>Attendance rate</a:t>
            </a:r>
          </a:p>
          <a:p>
            <a:endParaRPr lang="en-US" dirty="0"/>
          </a:p>
        </p:txBody>
      </p:sp>
      <p:sp>
        <p:nvSpPr>
          <p:cNvPr id="11" name="Slide Number Placeholder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34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MAPS Data</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1</a:t>
            </a:r>
            <a:r>
              <a:rPr lang="en-US" baseline="30000" dirty="0">
                <a:solidFill>
                  <a:srgbClr val="FFFFFF"/>
                </a:solidFill>
              </a:rPr>
              <a:t>st</a:t>
            </a:r>
            <a:r>
              <a:rPr lang="en-US" dirty="0">
                <a:solidFill>
                  <a:srgbClr val="FFFFFF"/>
                </a:solidFill>
              </a:rPr>
              <a:t> Administration</a:t>
            </a:r>
          </a:p>
          <a:p>
            <a:endParaRPr lang="en-US" dirty="0"/>
          </a:p>
        </p:txBody>
      </p:sp>
    </p:spTree>
    <p:extLst>
      <p:ext uri="{BB962C8B-B14F-4D97-AF65-F5344CB8AC3E}">
        <p14:creationId xmlns:p14="http://schemas.microsoft.com/office/powerpoint/2010/main" val="24483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7FB0EFA-9228-4C2B-BC70-5B5C93771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BAC6A07-9AC6-4FD9-3B3D-BE23C9415FFA}"/>
              </a:ext>
            </a:extLst>
          </p:cNvPr>
          <p:cNvPicPr>
            <a:picLocks noChangeAspect="1"/>
          </p:cNvPicPr>
          <p:nvPr/>
        </p:nvPicPr>
        <p:blipFill>
          <a:blip r:embed="rId2"/>
          <a:stretch>
            <a:fillRect/>
          </a:stretch>
        </p:blipFill>
        <p:spPr>
          <a:xfrm>
            <a:off x="90409" y="1073426"/>
            <a:ext cx="11994336" cy="4717773"/>
          </a:xfrm>
          <a:prstGeom prst="rect">
            <a:avLst/>
          </a:prstGeom>
        </p:spPr>
      </p:pic>
    </p:spTree>
    <p:extLst>
      <p:ext uri="{BB962C8B-B14F-4D97-AF65-F5344CB8AC3E}">
        <p14:creationId xmlns:p14="http://schemas.microsoft.com/office/powerpoint/2010/main" val="101921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b="1" kern="1200" dirty="0">
                <a:solidFill>
                  <a:schemeClr val="tx2"/>
                </a:solidFill>
                <a:latin typeface="+mj-lt"/>
                <a:ea typeface="+mj-ea"/>
                <a:cs typeface="+mj-cs"/>
              </a:rPr>
              <a:t>GO Team Discussion:</a:t>
            </a:r>
            <a:br>
              <a:rPr lang="en-US" b="1" kern="1200" dirty="0">
                <a:solidFill>
                  <a:schemeClr val="tx2"/>
                </a:solidFill>
                <a:latin typeface="+mj-lt"/>
                <a:ea typeface="+mj-ea"/>
                <a:cs typeface="+mj-cs"/>
              </a:rPr>
            </a:br>
            <a:r>
              <a:rPr lang="en-US" b="1" kern="1200" dirty="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2725" y="2055813"/>
            <a:ext cx="5393361" cy="4351338"/>
          </a:xfrm>
          <a:prstGeom prst="rect">
            <a:avLst/>
          </a:prstGeom>
        </p:spPr>
        <p:txBody>
          <a:bodyPr vert="horz" lIns="91440" tIns="45720" rIns="91440" bIns="45720" rtlCol="0">
            <a:normAutofit/>
          </a:bodyPr>
          <a:lstStyle/>
          <a:p>
            <a:pPr marL="285750" indent="-228600">
              <a:lnSpc>
                <a:spcPct val="90000"/>
              </a:lnSpc>
              <a:spcAft>
                <a:spcPts val="1200"/>
              </a:spcAft>
              <a:buFont typeface="Arial" panose="020B0604020202020204" pitchFamily="34" charset="0"/>
              <a:buChar char="•"/>
            </a:pPr>
            <a:r>
              <a:rPr lang="en-US" sz="3200" dirty="0"/>
              <a:t>What do you notice?</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are your wonderings?</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13</a:t>
            </a:fld>
            <a:endParaRPr lang="en-US">
              <a:solidFill>
                <a:prstClr val="black">
                  <a:tint val="75000"/>
                </a:prstClr>
              </a:solidFill>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3200" dirty="0"/>
              <a:t>Strategic planning will help you fully uncover your available options, set priorities for them, and define the methods to achieve them.</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dirty="0"/>
              <a:t>Robert J. </a:t>
            </a:r>
            <a:r>
              <a:rPr lang="en-US" dirty="0" err="1"/>
              <a:t>Mckain</a:t>
            </a:r>
            <a:endParaRPr lang="en-US" dirty="0"/>
          </a:p>
          <a:p>
            <a:endParaRPr lang="en-US"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4294967295"/>
          </p:nvPr>
        </p:nvSpPr>
        <p:spPr>
          <a:xfrm>
            <a:off x="838200" y="6356350"/>
            <a:ext cx="2743200" cy="365125"/>
          </a:xfrm>
        </p:spPr>
        <p:txBody>
          <a:bodyPr/>
          <a:lstStyle/>
          <a:p>
            <a:pPr>
              <a:defRPr/>
            </a:pPr>
            <a:r>
              <a:rPr lang="en-US" dirty="0">
                <a:latin typeface="Calibri" panose="020F0502020204030204"/>
              </a:rPr>
              <a:t>9/3/20XX</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14</a:t>
            </a:fld>
            <a:endParaRPr lang="en-US" dirty="0">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dirty="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discuss how our data is aligning to our strategic plan and determine if we need to make any adjustments. </a:t>
            </a:r>
          </a:p>
          <a:p>
            <a:r>
              <a:rPr lang="en-US" dirty="0"/>
              <a:t>Before the end of Fall Semester, we will take </a:t>
            </a:r>
            <a:r>
              <a:rPr lang="en-US" b="1" dirty="0"/>
              <a:t>Action</a:t>
            </a:r>
            <a:r>
              <a:rPr lang="en-US" dirty="0"/>
              <a:t> (vote) on ranking our strategic priorities for the 2023-2024 school year.</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15</a:t>
            </a:fld>
            <a:endParaRPr kumimoji="0" lang="en-US" b="0" i="0" u="none" strike="noStrike" normalizeH="0" noProof="0">
              <a:ln>
                <a:noFill/>
              </a:ln>
              <a:solidFill>
                <a:srgbClr val="FFFFFF"/>
              </a:solidFill>
              <a:effectLst/>
              <a:uLnTx/>
              <a:uFillTx/>
            </a:endParaRPr>
          </a:p>
        </p:txBody>
      </p:sp>
    </p:spTree>
    <p:extLst>
      <p:ext uri="{BB962C8B-B14F-4D97-AF65-F5344CB8AC3E}">
        <p14:creationId xmlns:p14="http://schemas.microsoft.com/office/powerpoint/2010/main" val="1783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dirty="0"/>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16</a:t>
            </a:fld>
            <a:endParaRPr lang="en-US" noProof="0" dirty="0"/>
          </a:p>
        </p:txBody>
      </p:sp>
    </p:spTree>
    <p:extLst>
      <p:ext uri="{BB962C8B-B14F-4D97-AF65-F5344CB8AC3E}">
        <p14:creationId xmlns:p14="http://schemas.microsoft.com/office/powerpoint/2010/main" val="96225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dirty="0">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dirty="0"/>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dirty="0"/>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2168930262"/>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r>
              <a:rPr lang="en-US" dirty="0"/>
              <a:t>You are </a:t>
            </a:r>
            <a:r>
              <a:rPr lang="en-US" b="1" dirty="0">
                <a:solidFill>
                  <a:schemeClr val="accent3"/>
                </a:solidFill>
              </a:rPr>
              <a:t>HERE</a:t>
            </a:r>
          </a:p>
        </p:txBody>
      </p:sp>
    </p:spTree>
    <p:extLst>
      <p:ext uri="{BB962C8B-B14F-4D97-AF65-F5344CB8AC3E}">
        <p14:creationId xmlns:p14="http://schemas.microsoft.com/office/powerpoint/2010/main" val="123225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dirty="0"/>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617029" y="1844288"/>
            <a:ext cx="5549319" cy="3931920"/>
          </a:xfrm>
        </p:spPr>
        <p:txBody>
          <a:bodyPr>
            <a:normAutofit/>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Monitoring Measures</a:t>
            </a:r>
          </a:p>
          <a:p>
            <a:pPr marL="0" indent="0">
              <a:lnSpc>
                <a:spcPct val="100000"/>
              </a:lnSpc>
              <a:spcBef>
                <a:spcPts val="0"/>
              </a:spcBef>
              <a:buNone/>
            </a:pPr>
            <a:endParaRPr lang="en-US" dirty="0"/>
          </a:p>
          <a:p>
            <a:pPr marL="0" indent="0">
              <a:lnSpc>
                <a:spcPct val="100000"/>
              </a:lnSpc>
              <a:spcBef>
                <a:spcPts val="0"/>
              </a:spcBef>
              <a:buNone/>
            </a:pPr>
            <a:r>
              <a:rPr lang="en-US" b="1" dirty="0"/>
              <a:t>MAP Data</a:t>
            </a:r>
          </a:p>
          <a:p>
            <a:pPr marL="0" indent="0">
              <a:lnSpc>
                <a:spcPct val="100000"/>
              </a:lnSpc>
              <a:spcBef>
                <a:spcPts val="0"/>
              </a:spcBef>
              <a:buNone/>
            </a:pPr>
            <a:r>
              <a:rPr lang="en-US" dirty="0"/>
              <a:t>	Data Protocol</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Current</a:t>
            </a:r>
            <a:br>
              <a:rPr lang="en-US" dirty="0">
                <a:solidFill>
                  <a:srgbClr val="FFFFFF"/>
                </a:solidFill>
              </a:rPr>
            </a:br>
            <a:r>
              <a:rPr lang="en-US" dirty="0">
                <a:solidFill>
                  <a:srgbClr val="FFFFFF"/>
                </a:solidFill>
              </a:rPr>
              <a:t>Strategic Plan</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2021-2025</a:t>
            </a:r>
          </a:p>
          <a:p>
            <a:endParaRPr lang="en-US" dirty="0"/>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8C87077-3DA0-43A0-9187-E1AACEF316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3" name="object 14">
            <a:extLst>
              <a:ext uri="{FF2B5EF4-FFF2-40B4-BE49-F238E27FC236}">
                <a16:creationId xmlns:a16="http://schemas.microsoft.com/office/drawing/2014/main" id="{ACED6DA2-1EBD-18E7-FB91-2A12F658ADCF}"/>
              </a:ext>
            </a:extLst>
          </p:cNvPr>
          <p:cNvSpPr txBox="1"/>
          <p:nvPr/>
        </p:nvSpPr>
        <p:spPr>
          <a:xfrm>
            <a:off x="10341992" y="6637732"/>
            <a:ext cx="187325" cy="166071"/>
          </a:xfrm>
          <a:prstGeom prst="rect">
            <a:avLst/>
          </a:prstGeom>
        </p:spPr>
        <p:txBody>
          <a:bodyPr vert="horz" wrap="square" lIns="0" tIns="12065" rIns="0" bIns="0" rtlCol="0">
            <a:spAutoFit/>
          </a:bodyPr>
          <a:lstStyle/>
          <a:p>
            <a:pPr marL="12700" defTabSz="457200">
              <a:spcBef>
                <a:spcPts val="95"/>
              </a:spcBef>
            </a:pPr>
            <a:r>
              <a:rPr sz="1000" spc="-5" dirty="0">
                <a:solidFill>
                  <a:prstClr val="black"/>
                </a:solidFill>
                <a:latin typeface="Verdana"/>
                <a:cs typeface="Verdana"/>
              </a:rPr>
              <a:t>14</a:t>
            </a:r>
            <a:endParaRPr sz="1000">
              <a:solidFill>
                <a:prstClr val="black"/>
              </a:solidFill>
              <a:latin typeface="Verdana"/>
              <a:cs typeface="Verdana"/>
            </a:endParaRPr>
          </a:p>
        </p:txBody>
      </p:sp>
      <p:grpSp>
        <p:nvGrpSpPr>
          <p:cNvPr id="42" name="object 33">
            <a:extLst>
              <a:ext uri="{FF2B5EF4-FFF2-40B4-BE49-F238E27FC236}">
                <a16:creationId xmlns:a16="http://schemas.microsoft.com/office/drawing/2014/main" id="{CA06AE1F-0D89-7626-1F05-416AF97BF6DB}"/>
              </a:ext>
            </a:extLst>
          </p:cNvPr>
          <p:cNvGrpSpPr/>
          <p:nvPr/>
        </p:nvGrpSpPr>
        <p:grpSpPr>
          <a:xfrm>
            <a:off x="1552702" y="5655310"/>
            <a:ext cx="1889125" cy="831215"/>
            <a:chOff x="28701" y="5655309"/>
            <a:chExt cx="1889125" cy="831215"/>
          </a:xfrm>
        </p:grpSpPr>
        <p:sp>
          <p:nvSpPr>
            <p:cNvPr id="43" name="object 34">
              <a:extLst>
                <a:ext uri="{FF2B5EF4-FFF2-40B4-BE49-F238E27FC236}">
                  <a16:creationId xmlns:a16="http://schemas.microsoft.com/office/drawing/2014/main" id="{E2AB0CFB-6117-68C6-D19C-1E8B9589BFC7}"/>
                </a:ext>
              </a:extLst>
            </p:cNvPr>
            <p:cNvSpPr/>
            <p:nvPr/>
          </p:nvSpPr>
          <p:spPr>
            <a:xfrm>
              <a:off x="54101" y="5680709"/>
              <a:ext cx="1838325" cy="780415"/>
            </a:xfrm>
            <a:custGeom>
              <a:avLst/>
              <a:gdLst/>
              <a:ahLst/>
              <a:cxnLst/>
              <a:rect l="l" t="t" r="r" b="b"/>
              <a:pathLst>
                <a:path w="1838325" h="780414">
                  <a:moveTo>
                    <a:pt x="1837944" y="0"/>
                  </a:moveTo>
                  <a:lnTo>
                    <a:pt x="0" y="0"/>
                  </a:lnTo>
                  <a:lnTo>
                    <a:pt x="0" y="780287"/>
                  </a:lnTo>
                  <a:lnTo>
                    <a:pt x="1837944" y="780287"/>
                  </a:lnTo>
                  <a:lnTo>
                    <a:pt x="1837944" y="0"/>
                  </a:lnTo>
                  <a:close/>
                </a:path>
              </a:pathLst>
            </a:custGeom>
            <a:solidFill>
              <a:srgbClr val="BE9000"/>
            </a:solidFill>
          </p:spPr>
          <p:txBody>
            <a:bodyPr wrap="square" lIns="0" tIns="0" rIns="0" bIns="0" rtlCol="0"/>
            <a:lstStyle/>
            <a:p>
              <a:pPr defTabSz="457200"/>
              <a:endParaRPr>
                <a:solidFill>
                  <a:prstClr val="black"/>
                </a:solidFill>
                <a:latin typeface="Sabon Next LT"/>
              </a:endParaRPr>
            </a:p>
          </p:txBody>
        </p:sp>
        <p:sp>
          <p:nvSpPr>
            <p:cNvPr id="44" name="object 35">
              <a:extLst>
                <a:ext uri="{FF2B5EF4-FFF2-40B4-BE49-F238E27FC236}">
                  <a16:creationId xmlns:a16="http://schemas.microsoft.com/office/drawing/2014/main" id="{EF537044-BF22-6525-DDD5-05E5D8933A8B}"/>
                </a:ext>
              </a:extLst>
            </p:cNvPr>
            <p:cNvSpPr/>
            <p:nvPr/>
          </p:nvSpPr>
          <p:spPr>
            <a:xfrm>
              <a:off x="54101" y="5680709"/>
              <a:ext cx="1838325" cy="780415"/>
            </a:xfrm>
            <a:custGeom>
              <a:avLst/>
              <a:gdLst/>
              <a:ahLst/>
              <a:cxnLst/>
              <a:rect l="l" t="t" r="r" b="b"/>
              <a:pathLst>
                <a:path w="1838325" h="780414">
                  <a:moveTo>
                    <a:pt x="0" y="780287"/>
                  </a:moveTo>
                  <a:lnTo>
                    <a:pt x="1837944" y="780287"/>
                  </a:lnTo>
                  <a:lnTo>
                    <a:pt x="1837944" y="0"/>
                  </a:lnTo>
                  <a:lnTo>
                    <a:pt x="0" y="0"/>
                  </a:lnTo>
                  <a:lnTo>
                    <a:pt x="0" y="780287"/>
                  </a:lnTo>
                  <a:close/>
                </a:path>
              </a:pathLst>
            </a:custGeom>
            <a:ln w="50800">
              <a:solidFill>
                <a:srgbClr val="FFFFFF"/>
              </a:solidFill>
            </a:ln>
          </p:spPr>
          <p:txBody>
            <a:bodyPr wrap="square" lIns="0" tIns="0" rIns="0" bIns="0" rtlCol="0"/>
            <a:lstStyle/>
            <a:p>
              <a:pPr defTabSz="457200"/>
              <a:endParaRPr>
                <a:solidFill>
                  <a:prstClr val="black"/>
                </a:solidFill>
                <a:latin typeface="Sabon Next LT"/>
              </a:endParaRPr>
            </a:p>
          </p:txBody>
        </p:sp>
      </p:grpSp>
      <p:pic>
        <p:nvPicPr>
          <p:cNvPr id="3" name="Picture 2" descr="Text&#10;&#10;Description automatically generated with medium confidence">
            <a:extLst>
              <a:ext uri="{FF2B5EF4-FFF2-40B4-BE49-F238E27FC236}">
                <a16:creationId xmlns:a16="http://schemas.microsoft.com/office/drawing/2014/main" id="{4064645A-991B-2D46-56D0-B8EBC45FC794}"/>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450628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Continuous Improvement Plan</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SY 2022-2023</a:t>
            </a:r>
          </a:p>
          <a:p>
            <a:endParaRPr lang="en-US" dirty="0"/>
          </a:p>
        </p:txBody>
      </p:sp>
    </p:spTree>
    <p:extLst>
      <p:ext uri="{BB962C8B-B14F-4D97-AF65-F5344CB8AC3E}">
        <p14:creationId xmlns:p14="http://schemas.microsoft.com/office/powerpoint/2010/main" val="94016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0" name="Picture 9" descr="Diagram&#10;&#10;Description automatically generated with medium confidence">
            <a:extLst>
              <a:ext uri="{FF2B5EF4-FFF2-40B4-BE49-F238E27FC236}">
                <a16:creationId xmlns:a16="http://schemas.microsoft.com/office/drawing/2014/main" id="{38ACEAF7-19CD-2D23-B401-BAB4BFED74BE}"/>
              </a:ext>
            </a:extLst>
          </p:cNvPr>
          <p:cNvPicPr>
            <a:picLocks noChangeAspect="1"/>
          </p:cNvPicPr>
          <p:nvPr/>
        </p:nvPicPr>
        <p:blipFill>
          <a:blip r:embed="rId3"/>
          <a:stretch>
            <a:fillRect/>
          </a:stretch>
        </p:blipFill>
        <p:spPr>
          <a:xfrm>
            <a:off x="152400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bsite&#10;&#10;Description automatically generated">
            <a:extLst>
              <a:ext uri="{FF2B5EF4-FFF2-40B4-BE49-F238E27FC236}">
                <a16:creationId xmlns:a16="http://schemas.microsoft.com/office/drawing/2014/main" id="{723CAB9A-16C5-3C52-5820-A436B900AB71}"/>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813910725"/>
      </p:ext>
    </p:extLst>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Jacobi, Diane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EE6EEE-A090-4C94-8AD2-1F94BE8F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EF148-1770-458F-8F5B-C3D0A278AA97}">
  <ds:schemaRefs>
    <ds:schemaRef ds:uri="http://purl.org/dc/elements/1.1/"/>
    <ds:schemaRef ds:uri="http://purl.org/dc/terms/"/>
    <ds:schemaRef ds:uri="d37e30bb-5f32-4411-a640-0b4044b692bf"/>
    <ds:schemaRef ds:uri="ffb952a0-74d9-4848-89d6-000c4b1b707a"/>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{B8EF6DDF-79B9-44FA-AB15-D553D3962920}tf78504181_win32</Template>
  <TotalTime>672</TotalTime>
  <Words>459</Words>
  <Application>Microsoft Office PowerPoint</Application>
  <PresentationFormat>Widescreen</PresentationFormat>
  <Paragraphs>77</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 Next LT Pro</vt:lpstr>
      <vt:lpstr>Calibri</vt:lpstr>
      <vt:lpstr>Sabon Next LT</vt:lpstr>
      <vt:lpstr>Tw Cen MT</vt:lpstr>
      <vt:lpstr>Verdana</vt:lpstr>
      <vt:lpstr>ShapesVTI</vt:lpstr>
      <vt:lpstr>GO Team Meeting #2</vt:lpstr>
      <vt:lpstr>Where We Are</vt:lpstr>
      <vt:lpstr>Timeline for GO Teams</vt:lpstr>
      <vt:lpstr>Discussion Items</vt:lpstr>
      <vt:lpstr>Current Strategic Plan</vt:lpstr>
      <vt:lpstr>PowerPoint Presentation</vt:lpstr>
      <vt:lpstr>Continuous Improvement Plan</vt:lpstr>
      <vt:lpstr>PowerPoint Presentation</vt:lpstr>
      <vt:lpstr>PowerPoint Presentation</vt:lpstr>
      <vt:lpstr>Our Current Progress Monitoring Measures </vt:lpstr>
      <vt:lpstr>MAPS Data</vt:lpstr>
      <vt:lpstr>PowerPoint Presentation</vt:lpstr>
      <vt:lpstr>GO Team Discussion: Data Protocol</vt:lpstr>
      <vt:lpstr>Strategic planning will help you fully uncover your available options, set priorities for them, and define the methods to achieve them.</vt:lpstr>
      <vt:lpstr>Where we’re going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Team Meeting #2</dc:title>
  <dc:creator>Jacobi, Diane</dc:creator>
  <cp:lastModifiedBy>Hollis, Tekeshia Q</cp:lastModifiedBy>
  <cp:revision>3</cp:revision>
  <dcterms:created xsi:type="dcterms:W3CDTF">2022-09-07T14:53:24Z</dcterms:created>
  <dcterms:modified xsi:type="dcterms:W3CDTF">2022-10-19T20:57:35Z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